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4" r:id="rId2"/>
    <p:sldId id="265" r:id="rId3"/>
    <p:sldId id="266" r:id="rId4"/>
    <p:sldId id="281" r:id="rId5"/>
    <p:sldId id="259" r:id="rId6"/>
    <p:sldId id="263" r:id="rId7"/>
    <p:sldId id="260" r:id="rId8"/>
    <p:sldId id="262" r:id="rId9"/>
    <p:sldId id="269" r:id="rId10"/>
    <p:sldId id="271" r:id="rId11"/>
    <p:sldId id="267" r:id="rId12"/>
    <p:sldId id="272" r:id="rId13"/>
    <p:sldId id="273" r:id="rId14"/>
    <p:sldId id="268" r:id="rId15"/>
    <p:sldId id="274" r:id="rId16"/>
    <p:sldId id="277" r:id="rId17"/>
    <p:sldId id="282" r:id="rId18"/>
    <p:sldId id="278" r:id="rId19"/>
    <p:sldId id="275" r:id="rId20"/>
    <p:sldId id="279" r:id="rId21"/>
    <p:sldId id="280" r:id="rId22"/>
    <p:sldId id="283" r:id="rId23"/>
    <p:sldId id="276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9"/>
    <p:restoredTop sz="94679"/>
  </p:normalViewPr>
  <p:slideViewPr>
    <p:cSldViewPr snapToGrid="0" snapToObjects="1">
      <p:cViewPr varScale="1">
        <p:scale>
          <a:sx n="84" d="100"/>
          <a:sy n="84" d="100"/>
        </p:scale>
        <p:origin x="95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5DD6-3247-6B4D-9E9F-9AB27BA62092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F1A4-86D2-DB46-B0ED-D109B8A9B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3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13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65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9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8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9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68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17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Wien, 28. Juni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-1" y="0"/>
            <a:ext cx="12192001" cy="90000"/>
          </a:xfrm>
          <a:prstGeom prst="rect">
            <a:avLst/>
          </a:prstGeom>
          <a:solidFill>
            <a:srgbClr val="203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04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6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875C-830F-C145-A2F3-8845A1C9CC4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DC40-E884-BF49-860F-8C95CFE5C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4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@europeanburea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uropeanbureau.net/" TargetMode="External"/><Relationship Id="rId5" Type="http://schemas.openxmlformats.org/officeDocument/2006/relationships/hyperlink" Target="mailto:christian.keuschnigg@unisg.ch" TargetMode="External"/><Relationship Id="rId4" Type="http://schemas.openxmlformats.org/officeDocument/2006/relationships/hyperlink" Target="mailto:arpe@europeanbureau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95916"/>
            <a:ext cx="12192000" cy="1902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73" y="3715769"/>
            <a:ext cx="2411309" cy="16821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47060" y="695916"/>
            <a:ext cx="845202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 smtClean="0"/>
              <a:t>Pressekonferenz</a:t>
            </a:r>
          </a:p>
          <a:p>
            <a:pPr algn="ctr">
              <a:spcAft>
                <a:spcPts val="600"/>
              </a:spcAft>
            </a:pPr>
            <a:r>
              <a:rPr lang="de-DE" sz="2800" dirty="0" smtClean="0"/>
              <a:t>Österreich zwischen gut und besser:</a:t>
            </a:r>
            <a:br>
              <a:rPr lang="de-DE" sz="2800" dirty="0" smtClean="0"/>
            </a:br>
            <a:r>
              <a:rPr lang="de-DE" sz="2800" dirty="0" smtClean="0"/>
              <a:t>Soziale Inklusions-Bilanz in vergleichender Sicht</a:t>
            </a:r>
          </a:p>
          <a:p>
            <a:pPr algn="ctr">
              <a:spcAft>
                <a:spcPts val="600"/>
              </a:spcAft>
            </a:pPr>
            <a:r>
              <a:rPr lang="de-DE" sz="2400" dirty="0" smtClean="0"/>
              <a:t>– Eine Zeugnisvergabe an die österreichische Bundesregierung –</a:t>
            </a:r>
          </a:p>
          <a:p>
            <a:pPr algn="ctr">
              <a:spcAft>
                <a:spcPts val="600"/>
              </a:spcAft>
            </a:pPr>
            <a:endParaRPr lang="de-DE" sz="2000" dirty="0" smtClean="0"/>
          </a:p>
          <a:p>
            <a:pPr algn="ctr">
              <a:spcAft>
                <a:spcPts val="600"/>
              </a:spcAft>
            </a:pPr>
            <a:r>
              <a:rPr lang="de-DE" sz="2000" dirty="0" smtClean="0"/>
              <a:t>Europäisches Bureau für Politikberatung und Sozialforschung Wien</a:t>
            </a:r>
          </a:p>
          <a:p>
            <a:pPr algn="ctr">
              <a:spcAft>
                <a:spcPts val="600"/>
              </a:spcAft>
            </a:pPr>
            <a:endParaRPr lang="de-DE" sz="2000" dirty="0" smtClean="0"/>
          </a:p>
          <a:p>
            <a:pPr algn="ctr">
              <a:spcAft>
                <a:spcPts val="600"/>
              </a:spcAft>
            </a:pP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sz="2000" dirty="0" smtClean="0"/>
              <a:t>Prof. Dr. Bernd Marin</a:t>
            </a:r>
          </a:p>
          <a:p>
            <a:pPr>
              <a:spcAft>
                <a:spcPts val="600"/>
              </a:spcAft>
            </a:pPr>
            <a:r>
              <a:rPr lang="de-DE" sz="2000" dirty="0" smtClean="0"/>
              <a:t>Dr. Jan </a:t>
            </a:r>
            <a:r>
              <a:rPr lang="de-DE" sz="2000" dirty="0" err="1" smtClean="0"/>
              <a:t>Arpe</a:t>
            </a: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sz="2000" dirty="0"/>
              <a:t>Prof. Dr. Christian </a:t>
            </a:r>
            <a:r>
              <a:rPr lang="de-DE" sz="2000" dirty="0" err="1"/>
              <a:t>Keuschnigg</a:t>
            </a:r>
            <a:r>
              <a:rPr lang="de-DE" sz="2000" dirty="0"/>
              <a:t> (WPZ)</a:t>
            </a:r>
          </a:p>
          <a:p>
            <a:pPr>
              <a:spcAft>
                <a:spcPts val="600"/>
              </a:spcAft>
            </a:pPr>
            <a:endParaRPr lang="de-DE" sz="2000" dirty="0" smtClean="0"/>
          </a:p>
          <a:p>
            <a:pPr>
              <a:spcAft>
                <a:spcPts val="600"/>
              </a:spcAft>
            </a:pP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sz="2000" dirty="0" smtClean="0"/>
              <a:t>28. Juni 2017</a:t>
            </a: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2000" dirty="0" smtClean="0"/>
              <a:t>Presseclub Concordia, Wien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28" y="5920718"/>
            <a:ext cx="1976954" cy="5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Gleichberechtigte Bildung</a:t>
            </a:r>
            <a:endParaRPr lang="de-DE" sz="3600" b="1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0189"/>
            <a:ext cx="585469" cy="585469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03" y="1021689"/>
            <a:ext cx="3695045" cy="552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 rot="10800000" flipH="1">
            <a:off x="4110755" y="4978965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251697"/>
            <a:ext cx="7914148" cy="3040344"/>
            <a:chOff x="1" y="1526017"/>
            <a:chExt cx="7914148" cy="3040344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30403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8" y="1807388"/>
              <a:ext cx="6583901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Deutliche Verbesserung 2015 (Rang 16) -&gt; 2016 (Rang 13)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Reduktion der Schulabbrecherquote</a:t>
              </a:r>
              <a:br>
                <a:rPr lang="de-DE" sz="2000" dirty="0" smtClean="0"/>
              </a:br>
              <a:r>
                <a:rPr lang="de-DE" sz="2000" dirty="0" smtClean="0"/>
                <a:t>(2008: 10,2 % -&gt; 2016: 7,3%) 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Positive Maßnahmen im Ausbau von frühkindlicher Bildung und Vorschulbildung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Laut Experteneinschätzung gute erste Bemühungen, Flüchtlinge ins Bildungssystem zu integrieren</a:t>
              </a:r>
              <a:endParaRPr lang="de-DE" sz="20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809706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Gleichberechtigte Bildung</a:t>
            </a:r>
            <a:endParaRPr lang="de-DE" sz="3600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0189"/>
            <a:ext cx="585469" cy="585469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-29857" y="4569867"/>
            <a:ext cx="7944006" cy="1902983"/>
            <a:chOff x="-29857" y="3782344"/>
            <a:chExt cx="7944006" cy="1902983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31075" y="4482051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9" y="4210702"/>
              <a:ext cx="6583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Indikator für Unabhängigkeit des Lernerfolgs vom sozioökonomischen Hintergrund: EU-Rang 23</a:t>
              </a:r>
              <a:br>
                <a:rPr lang="de-DE" sz="2000" dirty="0" smtClean="0"/>
              </a:br>
              <a:r>
                <a:rPr lang="de-DE" sz="2000" dirty="0" smtClean="0"/>
                <a:t>(schlechter: CZ, HU, FR, BG, SK)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befriedigend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>
                  <a:latin typeface="Courier" charset="0"/>
                  <a:ea typeface="Courier" charset="0"/>
                  <a:cs typeface="Courier" charset="0"/>
                </a:rPr>
                <a:t>s</a:t>
              </a: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ehr gut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3" y="1093743"/>
            <a:ext cx="4068546" cy="54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Arbeitsmarktzugang</a:t>
            </a:r>
            <a:endParaRPr lang="de-DE" sz="3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1974"/>
            <a:ext cx="585469" cy="581899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>
          <a:xfrm>
            <a:off x="6099302" y="2686023"/>
            <a:ext cx="5582158" cy="1331013"/>
          </a:xfrm>
          <a:prstGeom prst="wedgeRectCallout">
            <a:avLst>
              <a:gd name="adj1" fmla="val -70568"/>
              <a:gd name="adj2" fmla="val 180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unter </a:t>
            </a:r>
            <a:r>
              <a:rPr lang="de-DE" sz="2000" b="1" smtClean="0">
                <a:solidFill>
                  <a:schemeClr val="tx1"/>
                </a:solidFill>
              </a:rPr>
              <a:t>den Besten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stark überdurchschnittlich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03" y="1021689"/>
            <a:ext cx="3695045" cy="543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 rot="10800000" flipH="1">
            <a:off x="4120915" y="2083365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Arbeitsmarktzugang</a:t>
            </a:r>
            <a:endParaRPr lang="de-DE" sz="3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1974"/>
            <a:ext cx="585469" cy="5818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526017"/>
            <a:ext cx="7914148" cy="1902983"/>
            <a:chOff x="1" y="1526017"/>
            <a:chExt cx="7914148" cy="1902983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9" y="1526449"/>
              <a:ext cx="65839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Geringster Anteil an unfreiwillig befristeter Beschäftigung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Zweitgeringste Jugendarbeitslosigkeit (10,6%; nach DE)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smtClean="0"/>
                <a:t>Drittgeringste Langzeitarbeitslosigkeit </a:t>
              </a:r>
              <a:r>
                <a:rPr lang="de-DE" sz="2000" dirty="0" smtClean="0"/>
                <a:t>(1,69%; nach SE, UK)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Im Gegensatz zu EU anhaltender Beschäftigungszuwachs sogar in Krisenjahren 2008-2013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241025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Arbeitsmarktzugang</a:t>
            </a:r>
            <a:endParaRPr lang="de-DE" sz="3600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1974"/>
            <a:ext cx="585469" cy="581899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-29857" y="3782344"/>
            <a:ext cx="7944006" cy="1902983"/>
            <a:chOff x="-29857" y="3782344"/>
            <a:chExt cx="7944006" cy="1902983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31075" y="4482051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9" y="4018342"/>
              <a:ext cx="6583901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Geringe Beschäftigungsquote unter älteren Arbeitnehmer/innen (46,3%, EU-Rang 19)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Geringe Beschäftigungsquote unter Ausländern im Vergleich zur Gesamtbevölkerung (89%, Rang 21)</a:t>
              </a:r>
              <a:endParaRPr lang="de-DE" sz="2000" dirty="0"/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sehr gut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 bis befriedigend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0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953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Sozialer Zusammenhalt und Nichtdiskriminierung </a:t>
            </a:r>
            <a:endParaRPr lang="de-DE" sz="3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2" y="1093743"/>
            <a:ext cx="4066848" cy="542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ige Legende 8"/>
          <p:cNvSpPr/>
          <p:nvPr/>
        </p:nvSpPr>
        <p:spPr>
          <a:xfrm>
            <a:off x="6099302" y="2686023"/>
            <a:ext cx="5582158" cy="1331013"/>
          </a:xfrm>
          <a:prstGeom prst="wedgeRectCallout">
            <a:avLst>
              <a:gd name="adj1" fmla="val -87631"/>
              <a:gd name="adj2" fmla="val 2952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gut, aber zuletzt überfordert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überdurchschnittlich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leicht unterdurchschnittlich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03" y="1021689"/>
            <a:ext cx="3695045" cy="550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 rot="10800000" flipH="1">
            <a:off x="4130540" y="3557860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7102" y="289757"/>
            <a:ext cx="953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Sozialer Zusammenhalt und Nichtdiskriminierung </a:t>
            </a:r>
            <a:endParaRPr lang="de-DE" sz="3600" b="1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867102" y="289757"/>
            <a:ext cx="953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Sozialer Zusammenhalt und Nichtdiskriminierung </a:t>
            </a:r>
            <a:endParaRPr lang="de-DE" sz="3600" b="1" dirty="0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19" y="936088"/>
            <a:ext cx="300122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Pfeil nach rechts 20"/>
          <p:cNvSpPr/>
          <p:nvPr/>
        </p:nvSpPr>
        <p:spPr>
          <a:xfrm rot="10800000" flipH="1">
            <a:off x="4175235" y="1739333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Asylwerber</a:t>
            </a:r>
            <a:br>
              <a:rPr lang="de-DE" dirty="0" smtClean="0"/>
            </a:br>
            <a:r>
              <a:rPr lang="de-DE" dirty="0" smtClean="0"/>
              <a:t>pro 1.000 Einwohner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5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526017"/>
            <a:ext cx="7914148" cy="1902983"/>
            <a:chOff x="1" y="1526017"/>
            <a:chExt cx="7914148" cy="1902983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8" y="2123565"/>
              <a:ext cx="6583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Qualifikations- und Jugendgarantie: Reduktion der ohnehin vergleichsweise geringen NEET-Zahlen (9,8%; Rang </a:t>
              </a:r>
              <a:r>
                <a:rPr lang="de-DE" sz="2000" smtClean="0"/>
                <a:t>6)</a:t>
              </a:r>
              <a:endParaRPr lang="de-DE" sz="2000" dirty="0" smtClean="0"/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241025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-29857" y="3782344"/>
            <a:ext cx="7944006" cy="2308324"/>
            <a:chOff x="-29857" y="3782344"/>
            <a:chExt cx="7944006" cy="2308324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23083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31075" y="4700023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9" y="3782344"/>
              <a:ext cx="65839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/>
                <a:t>„Flip-Flop-Integrationspolitik</a:t>
              </a:r>
              <a:r>
                <a:rPr lang="de-DE" sz="2000" dirty="0" smtClean="0"/>
                <a:t>“ – 2 x „180-Grad-Wende</a:t>
              </a:r>
              <a:r>
                <a:rPr lang="de-DE" sz="2000" dirty="0"/>
                <a:t>“:</a:t>
              </a:r>
              <a:br>
                <a:rPr lang="de-DE" sz="2000" dirty="0"/>
              </a:br>
              <a:r>
                <a:rPr lang="de-DE" sz="1600" dirty="0">
                  <a:solidFill>
                    <a:prstClr val="black"/>
                  </a:solidFill>
                </a:rPr>
                <a:t>(Paul Colliers „herzlose Hirne“ – „kopflose Herzen“ – „herzlose Hirne“) </a:t>
              </a:r>
              <a:endParaRPr lang="de-DE" sz="2000" dirty="0"/>
            </a:p>
            <a:p>
              <a:pPr marL="742950" lvl="1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1600" dirty="0" smtClean="0"/>
                <a:t>langjährige Ignoranz </a:t>
              </a:r>
              <a:r>
                <a:rPr lang="de-DE" sz="1600" dirty="0"/>
                <a:t>&amp;</a:t>
              </a:r>
              <a:r>
                <a:rPr lang="de-DE" sz="1600" dirty="0" smtClean="0"/>
                <a:t> Versäumnisse </a:t>
              </a:r>
            </a:p>
            <a:p>
              <a:pPr marL="742950" lvl="1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1600" dirty="0" smtClean="0"/>
                <a:t>-&gt; Willkommenskultur</a:t>
              </a:r>
            </a:p>
            <a:p>
              <a:pPr marL="742950" lvl="1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1600" dirty="0" smtClean="0"/>
                <a:t>-&gt; staatlicher Integrationsbehinderung</a:t>
              </a:r>
              <a:endParaRPr lang="de-DE" sz="1600" dirty="0"/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Nachholbedarf bei Geschlechtergerechtigkeit und Anti-Diskriminierung</a:t>
              </a:r>
              <a:endParaRPr lang="de-DE" sz="2000" dirty="0"/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befriedigend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genügend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867102" y="289757"/>
            <a:ext cx="953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Sozialer Zusammenhalt und Nichtdiskriminierung </a:t>
            </a:r>
            <a:endParaRPr lang="de-DE" sz="3600" b="1" dirty="0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Gesundheit</a:t>
            </a:r>
            <a:endParaRPr lang="de-DE" sz="3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2" y="1093743"/>
            <a:ext cx="4429466" cy="54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ige Legende 8"/>
          <p:cNvSpPr/>
          <p:nvPr/>
        </p:nvSpPr>
        <p:spPr>
          <a:xfrm>
            <a:off x="6080252" y="3352773"/>
            <a:ext cx="5582158" cy="1331013"/>
          </a:xfrm>
          <a:prstGeom prst="wedgeRectCallout">
            <a:avLst>
              <a:gd name="adj1" fmla="val -75687"/>
              <a:gd name="adj2" fmla="val 1377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gut, aber nicht immer ambitioniert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überdurchschnittlich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25" y="562544"/>
            <a:ext cx="4163679" cy="589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Gesundheit</a:t>
            </a:r>
            <a:endParaRPr lang="de-DE" sz="3600" b="1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03" y="1021689"/>
            <a:ext cx="3695045" cy="553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 rot="10800000" flipH="1">
            <a:off x="4148469" y="4409507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76609" y="3323350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45" y="936089"/>
            <a:ext cx="3876865" cy="5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Gesundheit</a:t>
            </a:r>
            <a:endParaRPr lang="de-DE" sz="3600" b="1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flipH="1">
            <a:off x="8000528" y="3886993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Gesunde Lebensjahre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5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526017"/>
            <a:ext cx="7914148" cy="1902983"/>
            <a:chOff x="1" y="1526017"/>
            <a:chExt cx="7914148" cy="1902983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9" y="1777316"/>
              <a:ext cx="6583901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Berichteter ungedeckter Bedarf an medizinischer Versorgung international vorbildlich (0,1%)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Trotz geringen Bedarfs nach Experteneinschätzung weitere Verbesserung der medizinischen Versorgung erwartet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241025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-29858" y="3780087"/>
            <a:ext cx="8043557" cy="2508379"/>
            <a:chOff x="-29857" y="3780088"/>
            <a:chExt cx="7944006" cy="2085800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20835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9" y="3780088"/>
              <a:ext cx="6583901" cy="20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Abfall in der SJI-Expertenbewertung für Gesundheitspolitik: </a:t>
              </a:r>
              <a:br>
                <a:rPr lang="de-DE" sz="2000" dirty="0" smtClean="0"/>
              </a:br>
              <a:r>
                <a:rPr lang="de-DE" sz="2000" dirty="0" smtClean="0"/>
                <a:t>2008: 9 Punkte -&gt; 2016: 7 Punkte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Laut </a:t>
              </a:r>
              <a:r>
                <a:rPr lang="de-DE" sz="2000" dirty="0" err="1" smtClean="0"/>
                <a:t>Eurostat</a:t>
              </a:r>
              <a:r>
                <a:rPr lang="de-DE" sz="2000" dirty="0" smtClean="0"/>
                <a:t> dramatische Abnahme der erwarteten gesunden Lebensjahre (2014: 61,4 -&gt; 2016: 57,7),</a:t>
              </a:r>
              <a:br>
                <a:rPr lang="de-DE" sz="2000" dirty="0" smtClean="0"/>
              </a:br>
              <a:r>
                <a:rPr lang="de-DE" sz="2000" dirty="0" smtClean="0"/>
                <a:t>damit 15,9 Jahre hinter Spitzenreiter Schweden</a:t>
              </a:r>
              <a:br>
                <a:rPr lang="de-DE" sz="2000" dirty="0" smtClean="0"/>
              </a:br>
              <a:r>
                <a:rPr lang="de-DE" sz="2000" dirty="0" smtClean="0"/>
                <a:t/>
              </a:r>
              <a:br>
                <a:rPr lang="de-DE" sz="2000" dirty="0" smtClean="0"/>
              </a:br>
              <a:r>
                <a:rPr lang="de-DE" sz="1600" dirty="0" smtClean="0"/>
                <a:t>-&gt; aufklärungsbedürftig, da extrem </a:t>
              </a:r>
              <a:r>
                <a:rPr lang="de-DE" sz="1600" dirty="0" err="1" smtClean="0"/>
                <a:t>unplausibel</a:t>
              </a:r>
              <a:r>
                <a:rPr lang="de-DE" sz="1600" dirty="0"/>
                <a:t/>
              </a:r>
              <a:br>
                <a:rPr lang="de-DE" sz="1600" dirty="0"/>
              </a:br>
              <a:r>
                <a:rPr lang="de-DE" sz="1600" dirty="0" smtClean="0"/>
                <a:t>und im Widerspruch zu STATA-Daten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b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</a:br>
              <a:r>
                <a:rPr lang="de-DE" sz="1600" dirty="0" smtClean="0">
                  <a:latin typeface="Courier" charset="0"/>
                  <a:ea typeface="Courier" charset="0"/>
                  <a:cs typeface="Courier" charset="0"/>
                </a:rPr>
                <a:t>(bis evtl. sehr gut)</a:t>
              </a:r>
              <a:endParaRPr lang="de-DE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>
                  <a:latin typeface="Courier" charset="0"/>
                  <a:ea typeface="Courier" charset="0"/>
                  <a:cs typeface="Courier" charset="0"/>
                </a:rPr>
                <a:t>n</a:t>
              </a: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och gut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Gesundheit</a:t>
            </a:r>
            <a:endParaRPr lang="de-DE" sz="3600" b="1" dirty="0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21974"/>
            <a:ext cx="581899" cy="58189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31075" y="4797793"/>
            <a:ext cx="472966" cy="47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8402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751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Intergenerationelle Gerechtigkeit</a:t>
            </a:r>
            <a:endParaRPr lang="de-DE" sz="3600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1" y="331943"/>
            <a:ext cx="581792" cy="56195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1060491"/>
            <a:ext cx="3805019" cy="561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feil nach rechts 9"/>
          <p:cNvSpPr/>
          <p:nvPr/>
        </p:nvSpPr>
        <p:spPr>
          <a:xfrm rot="10800000" flipH="1">
            <a:off x="3738538" y="3653172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751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Intergenerationelle Gerechtigkeit</a:t>
            </a:r>
            <a:endParaRPr lang="de-DE" sz="3600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1" y="331943"/>
            <a:ext cx="581792" cy="56195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38" y="984862"/>
            <a:ext cx="3895776" cy="570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feil nach rechts 9"/>
          <p:cNvSpPr/>
          <p:nvPr/>
        </p:nvSpPr>
        <p:spPr>
          <a:xfrm rot="10800000" flipH="1">
            <a:off x="3852838" y="4518588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Staatsverschuldung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7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512791"/>
            <a:ext cx="7914148" cy="2092881"/>
            <a:chOff x="1" y="1512791"/>
            <a:chExt cx="7914148" cy="2092881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20796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8" y="1512791"/>
              <a:ext cx="658390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Verwendung erneuerbarer Energie</a:t>
              </a:r>
              <a:br>
                <a:rPr lang="de-DE" sz="2000" dirty="0" smtClean="0"/>
              </a:br>
              <a:r>
                <a:rPr lang="de-DE" sz="2000" dirty="0" smtClean="0"/>
                <a:t>(33,1%; Rang 4 hinter SE, FI, LV)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Vergleichsweise hohe Ausgaben für Forschung und Entwicklung (2,99% des BIP, Rang 4 hinter FI, SE, DK)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Überdurchschnittlich hohe Reformleistungen für Kinder und Jugendliche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322748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-29857" y="3782344"/>
            <a:ext cx="7944006" cy="1902983"/>
            <a:chOff x="-29857" y="3782344"/>
            <a:chExt cx="7944006" cy="1902983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31075" y="4482051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8" y="4172230"/>
              <a:ext cx="658390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Keine Konsolidierung </a:t>
              </a:r>
              <a:r>
                <a:rPr lang="de-DE" sz="2000" smtClean="0"/>
                <a:t>der Staatsschulden im Aufschwung (</a:t>
              </a:r>
              <a:r>
                <a:rPr lang="de-DE" sz="2000" dirty="0" smtClean="0"/>
                <a:t>86,2% des BIP, Rang 18)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Dringend reformbedürftiges Pensionssystem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b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</a:b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bis gerade noch genügend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(nicht bewertet)</a:t>
              </a:r>
              <a:b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</a:br>
              <a:r>
                <a:rPr lang="de-DE" sz="1600" dirty="0" smtClean="0">
                  <a:latin typeface="Courier" charset="0"/>
                  <a:ea typeface="Courier" charset="0"/>
                  <a:cs typeface="Courier" charset="0"/>
                </a:rPr>
                <a:t>Staatsverschuldung und Generationenvertrag nicht genügend</a:t>
              </a:r>
              <a:endParaRPr lang="de-DE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867102" y="289757"/>
            <a:ext cx="751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Intergenerationelle Gerechtigkeit</a:t>
            </a:r>
            <a:endParaRPr lang="de-DE" sz="3600" b="1" dirty="0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1" y="331943"/>
            <a:ext cx="581792" cy="5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 Inklusion insgesamt</a:t>
            </a:r>
            <a:endParaRPr lang="de-DE" sz="3600" b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2" y="936089"/>
            <a:ext cx="5040271" cy="577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ige Legende 8"/>
          <p:cNvSpPr/>
          <p:nvPr/>
        </p:nvSpPr>
        <p:spPr>
          <a:xfrm>
            <a:off x="6243537" y="2862916"/>
            <a:ext cx="5582158" cy="1331013"/>
          </a:xfrm>
          <a:prstGeom prst="wedgeRectCallout">
            <a:avLst>
              <a:gd name="adj1" fmla="val -69544"/>
              <a:gd name="adj2" fmla="val 273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zwischen gut </a:t>
            </a:r>
            <a:r>
              <a:rPr lang="de-DE" sz="2000" b="1" smtClean="0">
                <a:solidFill>
                  <a:schemeClr val="tx1"/>
                </a:solidFill>
              </a:rPr>
              <a:t>und besser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überdurchschnittlich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 Inklusion insgesamt</a:t>
            </a:r>
            <a:endParaRPr lang="de-DE" sz="3600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01" y="936088"/>
            <a:ext cx="2939171" cy="5694644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10800000" flipH="1">
            <a:off x="4042001" y="2167273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Sozialer Gerechtigkeitsindex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8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0" y="1356702"/>
            <a:ext cx="8086164" cy="2743657"/>
            <a:chOff x="1" y="1526016"/>
            <a:chExt cx="8086164" cy="2743657"/>
          </a:xfrm>
        </p:grpSpPr>
        <p:sp>
          <p:nvSpPr>
            <p:cNvPr id="14" name="Rechteck 13"/>
            <p:cNvSpPr/>
            <p:nvPr/>
          </p:nvSpPr>
          <p:spPr>
            <a:xfrm>
              <a:off x="1" y="1526016"/>
              <a:ext cx="7914148" cy="27436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29" y="1777316"/>
              <a:ext cx="68354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Gute Bemühungen, Schwächen im Bildungsbereich auszugleichen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Hervorragende Arbeitsmarktbedingungen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Gelungene Reduktion von NEET-Zahlen und absoluter Armut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Hervorragende Abdeckung des medizinischen Bedarfs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Hoher Anteil erneuerbarer Energie; hohe F&amp;E-Ausgaben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57694" y="2661361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1" y="4351658"/>
            <a:ext cx="8086163" cy="2374261"/>
            <a:chOff x="-29857" y="3782343"/>
            <a:chExt cx="8086163" cy="2374261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3"/>
              <a:ext cx="7944006" cy="23742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27835" y="4728184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0728" y="3879755"/>
              <a:ext cx="680557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Bildungserfolg stark vom sozioökonomischen Hintergrund abhängig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Schwierige Arbeitsmarktchancen für Ältere und Ausländer/innen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Probleme mit „gesunden Lebensjahren“ (?)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Defizite in der Integrations- und Anti-Diskriminierungspolitik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befriedigend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 Inklusion insgesamt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8745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71" y="3779520"/>
            <a:ext cx="3815672" cy="26619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47060" y="472396"/>
            <a:ext cx="84520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de-DE" sz="2800" dirty="0" smtClean="0"/>
          </a:p>
          <a:p>
            <a:pPr algn="ctr">
              <a:spcAft>
                <a:spcPts val="600"/>
              </a:spcAft>
            </a:pPr>
            <a:r>
              <a:rPr lang="de-DE" sz="2800" dirty="0" smtClean="0"/>
              <a:t>Vielen Dank für Ihre Aufmerksamkeit!</a:t>
            </a:r>
          </a:p>
          <a:p>
            <a:pPr algn="ctr">
              <a:spcAft>
                <a:spcPts val="600"/>
              </a:spcAft>
            </a:pPr>
            <a:endParaRPr lang="de-DE" sz="2800" dirty="0"/>
          </a:p>
          <a:p>
            <a:pPr algn="ctr">
              <a:spcAft>
                <a:spcPts val="600"/>
              </a:spcAft>
            </a:pPr>
            <a:r>
              <a:rPr lang="de-DE" sz="2800" dirty="0" smtClean="0"/>
              <a:t>Fragen?</a:t>
            </a:r>
          </a:p>
          <a:p>
            <a:pPr algn="ctr">
              <a:spcAft>
                <a:spcPts val="600"/>
              </a:spcAft>
            </a:pPr>
            <a:endParaRPr lang="de-DE" sz="2000" dirty="0" smtClean="0"/>
          </a:p>
          <a:p>
            <a:pPr algn="ctr"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1400" b="1" u="sng" dirty="0" smtClean="0"/>
              <a:t>Kontakt</a:t>
            </a:r>
          </a:p>
          <a:p>
            <a:pPr>
              <a:spcAft>
                <a:spcPts val="600"/>
              </a:spcAft>
            </a:pPr>
            <a:endParaRPr lang="de-DE" sz="1400" dirty="0" smtClean="0"/>
          </a:p>
          <a:p>
            <a:pPr>
              <a:spcAft>
                <a:spcPts val="600"/>
              </a:spcAft>
            </a:pPr>
            <a:r>
              <a:rPr lang="de-DE" sz="1400" dirty="0" smtClean="0"/>
              <a:t>Prof. Dr. Bernd Marin</a:t>
            </a:r>
            <a:br>
              <a:rPr lang="de-DE" sz="1400" dirty="0" smtClean="0"/>
            </a:br>
            <a:r>
              <a:rPr lang="de-DE" sz="1400" dirty="0" smtClean="0">
                <a:hlinkClick r:id="rId3"/>
              </a:rPr>
              <a:t>marin@europeanbureau.net</a:t>
            </a:r>
            <a:endParaRPr lang="de-DE" sz="1400" dirty="0"/>
          </a:p>
          <a:p>
            <a:pPr>
              <a:spcAft>
                <a:spcPts val="600"/>
              </a:spcAft>
            </a:pPr>
            <a:endParaRPr lang="de-DE" sz="1400" dirty="0" smtClean="0"/>
          </a:p>
          <a:p>
            <a:pPr>
              <a:spcAft>
                <a:spcPts val="600"/>
              </a:spcAft>
            </a:pPr>
            <a:r>
              <a:rPr lang="de-DE" sz="1400" dirty="0" smtClean="0"/>
              <a:t>Dr. Jan Arpe</a:t>
            </a:r>
            <a:br>
              <a:rPr lang="de-DE" sz="1400" dirty="0" smtClean="0"/>
            </a:br>
            <a:r>
              <a:rPr lang="de-DE" sz="1400" dirty="0" smtClean="0">
                <a:hlinkClick r:id="rId4"/>
              </a:rPr>
              <a:t>arpe@europeanbureau.net</a:t>
            </a:r>
            <a:endParaRPr lang="de-DE" sz="1400" dirty="0" smtClean="0"/>
          </a:p>
          <a:p>
            <a:pPr>
              <a:spcAft>
                <a:spcPts val="600"/>
              </a:spcAft>
            </a:pPr>
            <a:endParaRPr lang="de-DE" sz="1400" dirty="0"/>
          </a:p>
          <a:p>
            <a:pPr>
              <a:spcAft>
                <a:spcPts val="600"/>
              </a:spcAft>
            </a:pPr>
            <a:r>
              <a:rPr lang="de-DE" sz="1400" dirty="0"/>
              <a:t>Prof. Dr. Christian </a:t>
            </a:r>
            <a:r>
              <a:rPr lang="de-DE" sz="1400" dirty="0" err="1"/>
              <a:t>Keuschnigg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>
                <a:hlinkClick r:id="rId5"/>
              </a:rPr>
              <a:t>christian.keuschnigg@unisg.ch</a:t>
            </a:r>
            <a:endParaRPr lang="de-DE" sz="1400" dirty="0" smtClean="0"/>
          </a:p>
          <a:p>
            <a:pPr>
              <a:spcAft>
                <a:spcPts val="600"/>
              </a:spcAft>
            </a:pPr>
            <a:endParaRPr lang="de-DE" sz="1400" dirty="0" smtClean="0"/>
          </a:p>
          <a:p>
            <a:pPr>
              <a:spcAft>
                <a:spcPts val="600"/>
              </a:spcAft>
            </a:pPr>
            <a:r>
              <a:rPr lang="de-DE" sz="1400" dirty="0" smtClean="0">
                <a:hlinkClick r:id="rId6"/>
              </a:rPr>
              <a:t>www.europeanbureau.net</a:t>
            </a:r>
            <a:r>
              <a:rPr lang="de-DE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95" y="481264"/>
            <a:ext cx="4157951" cy="589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54" y="481264"/>
            <a:ext cx="4167654" cy="589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eck 3"/>
          <p:cNvSpPr/>
          <p:nvPr/>
        </p:nvSpPr>
        <p:spPr>
          <a:xfrm rot="19636139">
            <a:off x="816262" y="2199503"/>
            <a:ext cx="4176584" cy="79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Sozialer Gerechtigkeitsindex (SJI)</a:t>
            </a:r>
            <a:endParaRPr lang="de-DE" b="1"/>
          </a:p>
        </p:txBody>
      </p:sp>
      <p:sp>
        <p:nvSpPr>
          <p:cNvPr id="5" name="Rechteck 4"/>
          <p:cNvSpPr/>
          <p:nvPr/>
        </p:nvSpPr>
        <p:spPr>
          <a:xfrm rot="19636139">
            <a:off x="6953089" y="2199503"/>
            <a:ext cx="4176584" cy="79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Reformbarometer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140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7103" y="61103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Armutsvermeidung</a:t>
            </a:r>
            <a:endParaRPr lang="de-DE" sz="3600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639694"/>
            <a:ext cx="585469" cy="58901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67103" y="1574863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Gleichberechtigte Bildung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5" y="1605295"/>
            <a:ext cx="585469" cy="5854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67102" y="2597778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Arbeitsmarktzugang</a:t>
            </a:r>
            <a:endParaRPr lang="de-DE" sz="3600" b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2629995"/>
            <a:ext cx="585469" cy="5818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67102" y="3585243"/>
            <a:ext cx="953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Sozialer Zusammenhalt und Nichtdiskriminierung </a:t>
            </a:r>
            <a:endParaRPr lang="de-DE" sz="3600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3617460"/>
            <a:ext cx="581899" cy="5818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67102" y="4572708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Gesundheit</a:t>
            </a:r>
            <a:endParaRPr lang="de-DE" sz="3600" b="1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" y="4604925"/>
            <a:ext cx="581899" cy="58189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58508" y="5557312"/>
            <a:ext cx="751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Intergenerationelle Gerechtigkeit</a:t>
            </a:r>
            <a:endParaRPr lang="de-DE" sz="3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07" y="5599498"/>
            <a:ext cx="581792" cy="5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l="1559" t="36222" r="1616"/>
          <a:stretch/>
        </p:blipFill>
        <p:spPr>
          <a:xfrm>
            <a:off x="6125425" y="1505902"/>
            <a:ext cx="5745481" cy="437388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b="64144"/>
          <a:stretch/>
        </p:blipFill>
        <p:spPr>
          <a:xfrm>
            <a:off x="0" y="2153602"/>
            <a:ext cx="5933872" cy="24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3" y="1093743"/>
            <a:ext cx="4040009" cy="54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867103" y="28975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Armutsvermeidung</a:t>
            </a:r>
            <a:endParaRPr lang="de-DE" sz="3600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18415"/>
            <a:ext cx="585469" cy="589017"/>
          </a:xfrm>
          <a:prstGeom prst="rect">
            <a:avLst/>
          </a:prstGeom>
        </p:spPr>
      </p:pic>
      <p:sp>
        <p:nvSpPr>
          <p:cNvPr id="5" name="Rechteckige Legende 4"/>
          <p:cNvSpPr/>
          <p:nvPr/>
        </p:nvSpPr>
        <p:spPr>
          <a:xfrm>
            <a:off x="6127531" y="3798716"/>
            <a:ext cx="5160580" cy="1331013"/>
          </a:xfrm>
          <a:prstGeom prst="wedgeRectCallout">
            <a:avLst>
              <a:gd name="adj1" fmla="val -84777"/>
              <a:gd name="adj2" fmla="val 226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gut, aber in letzter Zeit nachlässig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überdurchschnittlich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unterdurchschnittlich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12" y="936088"/>
            <a:ext cx="4793436" cy="57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867103" y="28975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Armutsvermeidung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18415"/>
            <a:ext cx="585469" cy="589017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flipH="1">
            <a:off x="8164648" y="3786359"/>
            <a:ext cx="43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ige Legende 8"/>
          <p:cNvSpPr/>
          <p:nvPr/>
        </p:nvSpPr>
        <p:spPr>
          <a:xfrm>
            <a:off x="1432333" y="1378634"/>
            <a:ext cx="1589649" cy="590843"/>
          </a:xfrm>
          <a:prstGeom prst="wedgeRectCallout">
            <a:avLst>
              <a:gd name="adj1" fmla="val 94211"/>
              <a:gd name="adj2" fmla="val 19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Höchstes Armuts-</a:t>
            </a:r>
            <a:r>
              <a:rPr lang="de-DE" sz="1400" smtClean="0">
                <a:solidFill>
                  <a:schemeClr val="tx1"/>
                </a:solidFill>
              </a:rPr>
              <a:t>/Exklusions-Risiko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8596648" y="5258973"/>
            <a:ext cx="1589649" cy="590843"/>
          </a:xfrm>
          <a:prstGeom prst="wedgeRectCallout">
            <a:avLst>
              <a:gd name="adj1" fmla="val -90745"/>
              <a:gd name="adj2" fmla="val 220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Geringstes Armuts-/Exklusions-Risiko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78501" y="3403807"/>
            <a:ext cx="3118757" cy="93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Armut / soziale Exklusion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9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" y="1526017"/>
            <a:ext cx="7914148" cy="1902983"/>
            <a:chOff x="1" y="1526017"/>
            <a:chExt cx="7914148" cy="1902983"/>
          </a:xfrm>
        </p:grpSpPr>
        <p:sp>
          <p:nvSpPr>
            <p:cNvPr id="14" name="Rechteck 13"/>
            <p:cNvSpPr/>
            <p:nvPr/>
          </p:nvSpPr>
          <p:spPr>
            <a:xfrm>
              <a:off x="1" y="1526017"/>
              <a:ext cx="7914148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250730" y="1621479"/>
              <a:ext cx="658390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Erhebliche materielle Deprivation („absolute Armut“) seit 2008 halbiert (2008: 5,9%, Rang 12 -&gt; 2016: 3,0%, Rang 5)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Armutsgefährdung insgesamt rückläufig (EU-SILC)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Gute Expertenbewertungen für Armutsbekämpfung in </a:t>
              </a:r>
              <a:r>
                <a:rPr lang="de-DE" sz="2000" dirty="0" err="1" smtClean="0"/>
                <a:t>Einelternhaushalten</a:t>
              </a:r>
              <a:endParaRPr lang="de-DE" sz="20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31075" y="2241025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+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867103" y="28975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dirty="0" smtClean="0"/>
              <a:t>Armutsvermeidung</a:t>
            </a:r>
            <a:endParaRPr lang="de-DE" sz="3600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18415"/>
            <a:ext cx="585469" cy="589017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-29857" y="3782344"/>
            <a:ext cx="7944006" cy="1902983"/>
            <a:chOff x="-29857" y="3782344"/>
            <a:chExt cx="7944006" cy="1902983"/>
          </a:xfrm>
        </p:grpSpPr>
        <p:sp>
          <p:nvSpPr>
            <p:cNvPr id="15" name="Rechteck 14"/>
            <p:cNvSpPr/>
            <p:nvPr/>
          </p:nvSpPr>
          <p:spPr>
            <a:xfrm>
              <a:off x="-29857" y="3782344"/>
              <a:ext cx="7944006" cy="19029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331075" y="4482051"/>
              <a:ext cx="472966" cy="472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–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36951" y="4187531"/>
              <a:ext cx="658390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Insgesamt im EU-Vergleich geringe Reformleistung</a:t>
              </a:r>
            </a:p>
            <a:p>
              <a:pPr marL="285750" indent="-285750">
                <a:spcAft>
                  <a:spcPts val="600"/>
                </a:spcAft>
                <a:buFont typeface="Arial" charset="0"/>
                <a:buChar char="•"/>
              </a:pPr>
              <a:r>
                <a:rPr lang="de-DE" sz="2000" dirty="0" smtClean="0"/>
                <a:t>Negative Entwicklung für Ausländer erwartet (Einschränkungen bei der BMS)</a:t>
              </a:r>
              <a:endParaRPr lang="de-DE" sz="2000" dirty="0"/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8281320" y="0"/>
            <a:ext cx="3910680" cy="6858000"/>
            <a:chOff x="8281320" y="0"/>
            <a:chExt cx="3910680" cy="6858000"/>
          </a:xfrm>
        </p:grpSpPr>
        <p:sp>
          <p:nvSpPr>
            <p:cNvPr id="11" name="Rechteck 10"/>
            <p:cNvSpPr/>
            <p:nvPr/>
          </p:nvSpPr>
          <p:spPr>
            <a:xfrm>
              <a:off x="8281320" y="0"/>
              <a:ext cx="391068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648490" y="4870996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/>
                <a:t>Gesamtnote: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b="1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48490" y="841832"/>
              <a:ext cx="3176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Soziale Gerechtigkeit: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gut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638670" y="2828835"/>
              <a:ext cx="3176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 smtClean="0"/>
                <a:t>Reformleistung: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de-DE" sz="2400" dirty="0" smtClean="0"/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de-DE" sz="2400" dirty="0">
                  <a:latin typeface="Courier" charset="0"/>
                  <a:ea typeface="Courier" charset="0"/>
                  <a:cs typeface="Courier" charset="0"/>
                </a:rPr>
                <a:t>g</a:t>
              </a:r>
              <a:r>
                <a:rPr lang="de-DE" sz="2400" dirty="0" smtClean="0">
                  <a:latin typeface="Courier" charset="0"/>
                  <a:ea typeface="Courier" charset="0"/>
                  <a:cs typeface="Courier" charset="0"/>
                </a:rPr>
                <a:t>ut bis befriedigend</a:t>
              </a:r>
              <a:endParaRPr lang="de-DE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6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67102" y="289757"/>
            <a:ext cx="584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3600" b="1" smtClean="0"/>
              <a:t>Gleichberechtigte Bildung</a:t>
            </a:r>
            <a:endParaRPr lang="de-DE" sz="3600" b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20189"/>
            <a:ext cx="585469" cy="58546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2" y="1093743"/>
            <a:ext cx="4224363" cy="54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ige Legende 8"/>
          <p:cNvSpPr/>
          <p:nvPr/>
        </p:nvSpPr>
        <p:spPr>
          <a:xfrm>
            <a:off x="5962142" y="1885923"/>
            <a:ext cx="4963766" cy="1331013"/>
          </a:xfrm>
          <a:prstGeom prst="wedgeRectCallout">
            <a:avLst>
              <a:gd name="adj1" fmla="val -106594"/>
              <a:gd name="adj2" fmla="val 89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b="1" dirty="0" smtClean="0">
                <a:solidFill>
                  <a:schemeClr val="tx1"/>
                </a:solidFill>
              </a:rPr>
              <a:t>Österreich: unter den „</a:t>
            </a:r>
            <a:r>
              <a:rPr lang="de-DE" sz="2000" b="1" dirty="0" err="1" smtClean="0">
                <a:solidFill>
                  <a:schemeClr val="tx1"/>
                </a:solidFill>
              </a:rPr>
              <a:t>Aufholern</a:t>
            </a:r>
            <a:r>
              <a:rPr lang="de-DE" sz="2000" b="1" dirty="0" smtClean="0">
                <a:solidFill>
                  <a:schemeClr val="tx1"/>
                </a:solidFill>
              </a:rPr>
              <a:t>“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 Gerechtigkeit durchschnittlich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Reformleistung stark überdurchschnittlich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Breitbild</PresentationFormat>
  <Paragraphs>207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Arpe</dc:creator>
  <cp:lastModifiedBy>Elena</cp:lastModifiedBy>
  <cp:revision>61</cp:revision>
  <dcterms:created xsi:type="dcterms:W3CDTF">2017-06-23T10:20:40Z</dcterms:created>
  <dcterms:modified xsi:type="dcterms:W3CDTF">2017-06-28T20:06:01Z</dcterms:modified>
</cp:coreProperties>
</file>